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71" r:id="rId2"/>
    <p:sldId id="358" r:id="rId3"/>
    <p:sldId id="378" r:id="rId4"/>
    <p:sldId id="38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79" r:id="rId18"/>
    <p:sldId id="38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1FE"/>
    <a:srgbClr val="0061B7"/>
    <a:srgbClr val="00FDFF"/>
    <a:srgbClr val="10B9A7"/>
    <a:srgbClr val="FF8AD8"/>
    <a:srgbClr val="FFFD78"/>
    <a:srgbClr val="73FDD6"/>
    <a:srgbClr val="FF7E79"/>
    <a:srgbClr val="5F1086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F1D9-884D-41D9-96D2-9A92A4793127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58D0-0259-4AA5-A861-577CA019336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t>05/09/22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1916" y="1688267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1916" y="2841955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Sample Design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Raghu Rao + Inputs by 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781916" y="481310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"/>
          <p:cNvSpPr/>
          <p:nvPr/>
        </p:nvSpPr>
        <p:spPr>
          <a:xfrm>
            <a:off x="282150" y="1384722"/>
            <a:ext cx="9769488" cy="46166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Objective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Population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Sampling Unit and Frame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Size of Sample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Parameter of Interest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Data Collection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Non respondents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Selection of proper sampling design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Organizing field work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Pilot Survey</a:t>
            </a: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StarSymbol"/>
              <a:buAutoNum type="arabicParenR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Budgetary Constraints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10EEFA-36CE-0C4F-924C-A9BF31AF7E3B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4AA2E55-D687-4948-8525-D2E1E3B32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BE3076-B972-8E45-A844-1D533434A422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E4BED5-F908-F845-9314-F42CF66999E3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2"/>
          <p:cNvSpPr/>
          <p:nvPr/>
        </p:nvSpPr>
        <p:spPr>
          <a:xfrm>
            <a:off x="354339" y="1142555"/>
            <a:ext cx="8524966" cy="57246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Objective 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Define the objective of study. It should be in proportion with money, manpower and time.</a:t>
            </a:r>
            <a:endParaRPr lang="en-IN" sz="2400" spc="-1" dirty="0"/>
          </a:p>
          <a:p>
            <a:pPr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Population (or Universe):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Should be clearly defined.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Sampling Units and Frames: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Sampling unit – for study</a:t>
            </a:r>
            <a:endParaRPr lang="en-IN" sz="2400" spc="-1" dirty="0"/>
          </a:p>
          <a:p>
            <a:pPr marL="1079892" lvl="4" indent="-215978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geographic unit – state, district, state or </a:t>
            </a:r>
            <a:endParaRPr lang="en-IN" sz="2400" spc="-1" dirty="0"/>
          </a:p>
          <a:p>
            <a:pPr marL="1079892" lvl="4" indent="-215978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construction unit – flat, house, or </a:t>
            </a:r>
            <a:endParaRPr lang="en-IN" sz="2400" spc="-1" dirty="0"/>
          </a:p>
          <a:p>
            <a:pPr marL="1079892" lvl="4" indent="-215978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social unit – house, flat 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Source List</a:t>
            </a:r>
            <a:r>
              <a:rPr lang="en-IN" sz="2400" spc="-1" dirty="0">
                <a:solidFill>
                  <a:srgbClr val="000000"/>
                </a:solidFill>
                <a:ea typeface="Arial"/>
              </a:rPr>
              <a:t> – </a:t>
            </a:r>
            <a:r>
              <a:rPr lang="en-IN" sz="2400" b="1" spc="-1" dirty="0">
                <a:solidFill>
                  <a:srgbClr val="000000"/>
                </a:solidFill>
                <a:ea typeface="Arial"/>
              </a:rPr>
              <a:t>Sampling Frame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>
              <a:latin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36982-7A8A-9B4A-AE45-E49CE7CC7FE1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009F47B-5395-1642-A794-3A7E3B03FE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D8BA0-FE36-2543-AC92-81E60051ACA3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BD6E47-E417-4D47-84C6-0A36F300D79D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2"/>
          <p:cNvSpPr/>
          <p:nvPr/>
        </p:nvSpPr>
        <p:spPr>
          <a:xfrm>
            <a:off x="393111" y="1688953"/>
            <a:ext cx="9769488" cy="35086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Size of Sample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Number of units to be selected.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Size should be neither too large nor too small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Optimal size –&gt; efficiency, flexibility, reliability.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Parameters of Interest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Statistical constants of population – parameters.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Ex - mean population, population proportion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F3AFF-81E4-224E-877D-BD0DCA01CE5F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6DC776-5EC0-FC44-8A8D-0DEBDFD65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71F7E-66FB-2E4B-990E-62C8EE75354B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1E715-002C-5640-B98B-AC37EAD6C81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270118" y="1868853"/>
            <a:ext cx="9893312" cy="35086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Data Collection: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Only relevant information to be collected.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Objective to be made clear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Non respondents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Because of practical difficulties, data may not be collected for all sampled units. 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Non responses tend to change results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31072D-4A41-6544-AE4B-DF0DBEB011F2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97CC2D8-00EA-4343-A99E-E1814C404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96DC1A-A05F-8748-ADF4-9CC455D285E9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6F229-18C6-1944-A675-968AA82F7A5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2"/>
          <p:cNvSpPr/>
          <p:nvPr/>
        </p:nvSpPr>
        <p:spPr>
          <a:xfrm>
            <a:off x="209960" y="1868853"/>
            <a:ext cx="7899324" cy="387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Selection of proper Sampling Design 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Must decide technique in selecting the items for sample.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Must yield less error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Organizing field work: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Success depends on reliable field work.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There should be efficient supervisory staff and trained personnel for field work.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E57D76-3356-3543-8D90-C78818669137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EF4C95-7B6C-FC4D-99B3-8F116D6E2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42AF3-E401-9A4E-BF63-6C3DB4736BD5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6BE3-E8BC-B64A-8674-75A7BE3302E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"/>
          <p:cNvSpPr/>
          <p:nvPr/>
        </p:nvSpPr>
        <p:spPr>
          <a:xfrm>
            <a:off x="294180" y="1620429"/>
            <a:ext cx="9769488" cy="46166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Pilot Survey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Try research on small scale before going to field.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Budgetary Constraints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Cost consideration, from practical viewpoint.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Have major impact upon decision relating to not only size but also types of sample.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>
              <a:tabLst>
                <a:tab pos="0" algn="l"/>
              </a:tabLst>
            </a:pPr>
            <a:r>
              <a:rPr lang="en-IN" sz="2400" b="1" spc="-1" dirty="0">
                <a:solidFill>
                  <a:srgbClr val="000000"/>
                </a:solidFill>
                <a:ea typeface="Arial"/>
              </a:rPr>
              <a:t>Organizing field work</a:t>
            </a:r>
            <a:endParaRPr lang="en-IN" sz="2400" spc="-1" dirty="0"/>
          </a:p>
          <a:p>
            <a:pPr marL="914309" indent="-393441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Success depends on reliable field work</a:t>
            </a: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  <a:p>
            <a:pPr marL="914309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972673-6943-0D40-8D6F-5988D69D428B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93CAE2-0C9E-804A-B49C-58BABEA1F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E272D-7C92-3A48-8C57-83A24700CA69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Main Steps of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7A3CC-B09D-1E49-89E9-0BEC84B6CBAF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98962" y="1849886"/>
            <a:ext cx="7492424" cy="1198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>
            <a:spAutoFit/>
          </a:bodyPr>
          <a:lstStyle/>
          <a:p>
            <a:pPr marL="12599"/>
            <a:r>
              <a:rPr lang="en-IN" sz="3600" b="1" spc="-1">
                <a:solidFill>
                  <a:srgbClr val="C55A11"/>
                </a:solidFill>
                <a:latin typeface="Calibri"/>
                <a:ea typeface="Calibri"/>
              </a:rPr>
              <a:t>RESEARCH METHODOLOGY</a:t>
            </a:r>
            <a:endParaRPr lang="en-IN" sz="3600" spc="-1">
              <a:latin typeface="Arial"/>
            </a:endParaRPr>
          </a:p>
          <a:p>
            <a:pPr marL="12599"/>
            <a:endParaRPr lang="en-IN" sz="3600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98962" y="2888711"/>
            <a:ext cx="7492424" cy="6447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600" b="1" spc="-1">
                <a:solidFill>
                  <a:srgbClr val="2F5597"/>
                </a:solidFill>
                <a:latin typeface="Calibri"/>
                <a:ea typeface="DejaVu Sans"/>
              </a:rPr>
              <a:t>Ch. 4: Sampling Design</a:t>
            </a:r>
            <a:endParaRPr lang="en-IN" sz="3600" spc="-1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598962" y="5489372"/>
            <a:ext cx="7492424" cy="4601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1" spc="-1">
                <a:solidFill>
                  <a:srgbClr val="000000"/>
                </a:solidFill>
                <a:latin typeface="Calibri"/>
                <a:ea typeface="DejaVu Sans"/>
              </a:rPr>
              <a:t>Raghu B. A.</a:t>
            </a:r>
            <a:endParaRPr lang="en-IN" sz="2400" spc="-1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598962" y="5887120"/>
            <a:ext cx="7492424" cy="398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000" spc="-1">
                <a:solidFill>
                  <a:srgbClr val="000000"/>
                </a:solidFill>
                <a:latin typeface="Calibri"/>
                <a:ea typeface="DejaVu Sans"/>
              </a:rPr>
              <a:t>Department of Computer Science and Engineering</a:t>
            </a:r>
            <a:endParaRPr lang="en-IN" sz="2000" spc="-1">
              <a:latin typeface="Arial"/>
            </a:endParaRPr>
          </a:p>
        </p:txBody>
      </p:sp>
      <p:pic>
        <p:nvPicPr>
          <p:cNvPr id="210" name="Picture 3"/>
          <p:cNvPicPr/>
          <p:nvPr/>
        </p:nvPicPr>
        <p:blipFill>
          <a:blip r:embed="rId2"/>
          <a:stretch/>
        </p:blipFill>
        <p:spPr>
          <a:xfrm>
            <a:off x="10658932" y="470186"/>
            <a:ext cx="928679" cy="1394098"/>
          </a:xfrm>
          <a:prstGeom prst="rect">
            <a:avLst/>
          </a:prstGeom>
          <a:ln w="0">
            <a:noFill/>
          </a:ln>
        </p:spPr>
      </p:pic>
      <p:sp>
        <p:nvSpPr>
          <p:cNvPr id="211" name="Line 5"/>
          <p:cNvSpPr/>
          <p:nvPr/>
        </p:nvSpPr>
        <p:spPr>
          <a:xfrm>
            <a:off x="-7919" y="2612266"/>
            <a:ext cx="8299439" cy="0"/>
          </a:xfrm>
          <a:prstGeom prst="line">
            <a:avLst/>
          </a:prstGeom>
          <a:ln w="38160">
            <a:solidFill>
              <a:srgbClr val="C55A1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2" name="Group 6"/>
          <p:cNvGrpSpPr/>
          <p:nvPr/>
        </p:nvGrpSpPr>
        <p:grpSpPr>
          <a:xfrm>
            <a:off x="375791" y="5361948"/>
            <a:ext cx="1062222" cy="1065821"/>
            <a:chOff x="375840" y="5362200"/>
            <a:chExt cx="1062360" cy="1065960"/>
          </a:xfrm>
        </p:grpSpPr>
        <p:sp>
          <p:nvSpPr>
            <p:cNvPr id="213" name="CustomShape 7"/>
            <p:cNvSpPr/>
            <p:nvPr/>
          </p:nvSpPr>
          <p:spPr>
            <a:xfrm rot="5400000">
              <a:off x="886320" y="5876280"/>
              <a:ext cx="41040" cy="1062360"/>
            </a:xfrm>
            <a:prstGeom prst="rect">
              <a:avLst/>
            </a:prstGeom>
            <a:solidFill>
              <a:srgbClr val="C55A11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8"/>
            <p:cNvSpPr/>
            <p:nvPr/>
          </p:nvSpPr>
          <p:spPr>
            <a:xfrm rot="10800000">
              <a:off x="376200" y="5362200"/>
              <a:ext cx="41040" cy="1062360"/>
            </a:xfrm>
            <a:prstGeom prst="rect">
              <a:avLst/>
            </a:prstGeom>
            <a:solidFill>
              <a:srgbClr val="C55A11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215252" y="660240"/>
            <a:ext cx="10831350" cy="584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215252" y="1619804"/>
            <a:ext cx="4734104" cy="49859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36206" algn="just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Only a part of population has been used for estimation and to draw inference.</a:t>
            </a:r>
            <a:endParaRPr lang="en-IN" sz="2400" spc="-1" dirty="0"/>
          </a:p>
          <a:p>
            <a:pPr marL="457154" indent="-336206" algn="just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Sampling errors are absent in census survey</a:t>
            </a:r>
            <a:endParaRPr lang="en-IN" sz="2400" spc="-1" dirty="0"/>
          </a:p>
          <a:p>
            <a:pPr marL="457154" indent="-336206" algn="just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Can be measured for a given size and sample design = </a:t>
            </a:r>
            <a:r>
              <a:rPr lang="en-IN" sz="2400" b="1" i="1" spc="-1" dirty="0">
                <a:solidFill>
                  <a:srgbClr val="000000"/>
                </a:solidFill>
                <a:ea typeface="Arial"/>
              </a:rPr>
              <a:t>precision</a:t>
            </a:r>
            <a:r>
              <a:rPr lang="en-IN" sz="2400" spc="-1" dirty="0">
                <a:solidFill>
                  <a:srgbClr val="000000"/>
                </a:solidFill>
                <a:ea typeface="Arial"/>
              </a:rPr>
              <a:t> of sampling plan.</a:t>
            </a:r>
            <a:endParaRPr lang="en-IN" sz="2400" spc="-1" dirty="0"/>
          </a:p>
          <a:p>
            <a:pPr marL="457154" indent="-336206" algn="just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If we increase the sample size, precision can be improved.</a:t>
            </a:r>
            <a:endParaRPr lang="en-IN" sz="2400" spc="-1" dirty="0"/>
          </a:p>
          <a:p>
            <a:pPr marL="457154" indent="-336206" algn="just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Also increases cost and systematic bias</a:t>
            </a:r>
            <a:endParaRPr lang="en-IN" sz="2400" spc="-1" dirty="0"/>
          </a:p>
          <a:p>
            <a:pPr algn="just">
              <a:tabLst>
                <a:tab pos="0" algn="l"/>
              </a:tabLst>
            </a:pPr>
            <a:endParaRPr lang="en-IN" sz="2400" spc="-1" dirty="0"/>
          </a:p>
        </p:txBody>
      </p:sp>
      <p:pic>
        <p:nvPicPr>
          <p:cNvPr id="220" name="Google Shape;85;gb9d95c39d4_0_76"/>
          <p:cNvPicPr/>
          <p:nvPr/>
        </p:nvPicPr>
        <p:blipFill>
          <a:blip r:embed="rId2"/>
          <a:stretch/>
        </p:blipFill>
        <p:spPr>
          <a:xfrm>
            <a:off x="5528480" y="2299812"/>
            <a:ext cx="5131039" cy="2740283"/>
          </a:xfrm>
          <a:prstGeom prst="rect">
            <a:avLst/>
          </a:prstGeom>
          <a:ln w="0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71AA5D-F5E9-994C-BA64-598D94C6C76A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C14973E-2887-2F4C-9584-56EC77B342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7477AB-1938-2440-81D3-8EE9392EA802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Sampling Error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F84CEB-0314-534E-B92A-BCC559E7E18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215252" y="660240"/>
            <a:ext cx="10831350" cy="584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5"/>
          <p:cNvSpPr/>
          <p:nvPr/>
        </p:nvSpPr>
        <p:spPr>
          <a:xfrm>
            <a:off x="215252" y="2269615"/>
            <a:ext cx="5020986" cy="31392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42686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Arises at the stage of collection and preparation of data.</a:t>
            </a:r>
            <a:endParaRPr lang="en-IN" sz="2400" spc="-1" dirty="0"/>
          </a:p>
          <a:p>
            <a:pPr marL="457154" indent="-342686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Present in both sample &amp; census survey</a:t>
            </a:r>
            <a:endParaRPr lang="en-IN" sz="2400" spc="-1" dirty="0"/>
          </a:p>
          <a:p>
            <a:pPr marL="457154" indent="-342686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Can be reduced by defining the sampling unit, frame and population correctly.</a:t>
            </a:r>
            <a:endParaRPr lang="en-IN" sz="2400" spc="-1" dirty="0"/>
          </a:p>
          <a:p>
            <a:pPr>
              <a:tabLst>
                <a:tab pos="0" algn="l"/>
              </a:tabLst>
            </a:pPr>
            <a:endParaRPr lang="en-IN" sz="2400" spc="-1" dirty="0"/>
          </a:p>
        </p:txBody>
      </p:sp>
      <p:pic>
        <p:nvPicPr>
          <p:cNvPr id="221" name="Google Shape;86;gb9d95c39d4_0_76"/>
          <p:cNvPicPr/>
          <p:nvPr/>
        </p:nvPicPr>
        <p:blipFill>
          <a:blip r:embed="rId2"/>
          <a:stretch/>
        </p:blipFill>
        <p:spPr>
          <a:xfrm>
            <a:off x="5378116" y="2379231"/>
            <a:ext cx="4276907" cy="3139297"/>
          </a:xfrm>
          <a:prstGeom prst="rect">
            <a:avLst/>
          </a:prstGeom>
          <a:ln w="0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62898-AB06-354C-9DAF-5526BD33AC50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F3A7AE6-C690-4E40-ACE9-06FA1626E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88E03-3EF6-004F-ACA5-BEA7CBDF2C8F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Non-Sampling Error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35F7B-3D6F-F84A-95AE-6E1CBDFD090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360047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SAMPLING TECHNIQUES</a:t>
            </a:r>
            <a:endParaRPr lang="en-IN" sz="2500" spc="-1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286882" y="861094"/>
            <a:ext cx="10831350" cy="584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4" name="Google Shape;85;gbaff02a78c_0_70"/>
          <p:cNvPicPr/>
          <p:nvPr/>
        </p:nvPicPr>
        <p:blipFill>
          <a:blip r:embed="rId2"/>
          <a:stretch/>
        </p:blipFill>
        <p:spPr>
          <a:xfrm>
            <a:off x="286883" y="875493"/>
            <a:ext cx="10142399" cy="578084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883" y="28887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Sample Design</a:t>
            </a:r>
          </a:p>
          <a:p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Prof. Raghu Rao + Inputs by 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98883" y="595136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Computer Science and Engineering</a:t>
            </a:r>
            <a:endParaRPr lang="en-IN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2"/>
          <p:cNvSpPr/>
          <p:nvPr/>
        </p:nvSpPr>
        <p:spPr>
          <a:xfrm>
            <a:off x="286882" y="861094"/>
            <a:ext cx="10831350" cy="584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7" name="Google Shape;160;gb9d95c39d4_0_76"/>
          <p:cNvPicPr/>
          <p:nvPr/>
        </p:nvPicPr>
        <p:blipFill>
          <a:blip r:embed="rId2"/>
          <a:stretch/>
        </p:blipFill>
        <p:spPr>
          <a:xfrm>
            <a:off x="369525" y="1316560"/>
            <a:ext cx="10142399" cy="5631827"/>
          </a:xfrm>
          <a:prstGeom prst="rect">
            <a:avLst/>
          </a:prstGeom>
          <a:ln w="0"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E2479D-0FB5-C24A-9820-1E5B252005DD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B983E5E-6EFF-C840-80B9-115E7F408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4F96C6-C848-8E48-8F39-FDF27B487103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Sampling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33168-54DE-2B44-8BF4-477A13ED6912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2"/>
          <p:cNvSpPr/>
          <p:nvPr/>
        </p:nvSpPr>
        <p:spPr>
          <a:xfrm>
            <a:off x="286882" y="861094"/>
            <a:ext cx="10831350" cy="584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528980" y="1176773"/>
            <a:ext cx="4604880" cy="4423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IN" sz="1700" b="1" spc="-1">
                <a:solidFill>
                  <a:srgbClr val="000000"/>
                </a:solidFill>
                <a:latin typeface="Arial"/>
                <a:ea typeface="Arial"/>
              </a:rPr>
              <a:t>TYPES OF SAMPLING</a:t>
            </a:r>
            <a:endParaRPr lang="en-IN" sz="1700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 flipH="1">
            <a:off x="2967813" y="1623115"/>
            <a:ext cx="2861987" cy="113133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1F497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5"/>
          <p:cNvSpPr/>
          <p:nvPr/>
        </p:nvSpPr>
        <p:spPr>
          <a:xfrm>
            <a:off x="5831960" y="1623115"/>
            <a:ext cx="2904822" cy="10737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1F497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6"/>
          <p:cNvSpPr/>
          <p:nvPr/>
        </p:nvSpPr>
        <p:spPr>
          <a:xfrm>
            <a:off x="1477607" y="2783604"/>
            <a:ext cx="2437243" cy="10463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IN" sz="1400" b="1" spc="-1">
                <a:solidFill>
                  <a:srgbClr val="980000"/>
                </a:solidFill>
                <a:latin typeface="Arial"/>
                <a:ea typeface="Arial"/>
              </a:rPr>
              <a:t>PROBABILITY</a:t>
            </a:r>
            <a:endParaRPr lang="en-IN" sz="1400" spc="-1">
              <a:latin typeface="Arial"/>
            </a:endParaRPr>
          </a:p>
          <a:p>
            <a:pPr algn="ctr">
              <a:tabLst>
                <a:tab pos="0" algn="l"/>
              </a:tabLst>
            </a:pPr>
            <a:endParaRPr lang="en-IN" sz="1400" spc="-1">
              <a:latin typeface="Arial"/>
            </a:endParaRPr>
          </a:p>
          <a:p>
            <a:pPr marL="457154" indent="-317128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400" b="1" spc="-1">
                <a:solidFill>
                  <a:srgbClr val="0000FF"/>
                </a:solidFill>
                <a:latin typeface="Arial"/>
                <a:ea typeface="Arial"/>
              </a:rPr>
              <a:t>Simple Random Sampling</a:t>
            </a:r>
            <a:endParaRPr lang="en-IN" sz="1400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7770308" y="2783604"/>
            <a:ext cx="3112875" cy="3963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IN" sz="1400" b="1" spc="-1">
                <a:solidFill>
                  <a:srgbClr val="980000"/>
                </a:solidFill>
                <a:latin typeface="Arial"/>
                <a:ea typeface="Arial"/>
              </a:rPr>
              <a:t>NON- PROBABILITY</a:t>
            </a:r>
            <a:endParaRPr lang="en-IN" sz="1400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5831960" y="1623115"/>
            <a:ext cx="21237" cy="20351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1F497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9"/>
          <p:cNvSpPr/>
          <p:nvPr/>
        </p:nvSpPr>
        <p:spPr>
          <a:xfrm>
            <a:off x="3987920" y="3730281"/>
            <a:ext cx="3442952" cy="19079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IN" sz="1600" b="1" spc="-1">
                <a:solidFill>
                  <a:srgbClr val="980000"/>
                </a:solidFill>
                <a:latin typeface="Arial"/>
                <a:ea typeface="Arial"/>
              </a:rPr>
              <a:t>COMPLEX RANDOM</a:t>
            </a:r>
            <a:endParaRPr lang="en-IN" sz="1600" spc="-1">
              <a:latin typeface="Arial"/>
            </a:endParaRPr>
          </a:p>
          <a:p>
            <a:pPr marL="457154" indent="-329727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Systematic Sampling</a:t>
            </a:r>
            <a:endParaRPr lang="en-IN" sz="1600" spc="-1">
              <a:latin typeface="Arial"/>
            </a:endParaRPr>
          </a:p>
          <a:p>
            <a:pPr marL="457154" indent="-329727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Stratified Sampling</a:t>
            </a:r>
            <a:endParaRPr lang="en-IN" sz="1600" spc="-1">
              <a:latin typeface="Arial"/>
            </a:endParaRPr>
          </a:p>
          <a:p>
            <a:pPr marL="457154" indent="-329727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Cluster Sampling</a:t>
            </a:r>
            <a:endParaRPr lang="en-IN" sz="1600" spc="-1">
              <a:latin typeface="Arial"/>
            </a:endParaRPr>
          </a:p>
          <a:p>
            <a:pPr marL="457154" indent="-329727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Multistage Sampling</a:t>
            </a:r>
            <a:endParaRPr lang="en-IN" sz="1600" spc="-1">
              <a:latin typeface="Arial"/>
            </a:endParaRPr>
          </a:p>
          <a:p>
            <a:pPr marL="457154" indent="-329727">
              <a:buClr>
                <a:srgbClr val="0000FF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Sequential Sampling</a:t>
            </a:r>
            <a:endParaRPr lang="en-IN" sz="1600" spc="-1">
              <a:latin typeface="Arial"/>
            </a:endParaRPr>
          </a:p>
          <a:p>
            <a:pPr marL="457154">
              <a:tabLst>
                <a:tab pos="0" algn="l"/>
              </a:tabLst>
            </a:pPr>
            <a:endParaRPr lang="en-IN" sz="1600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8378269" y="3269901"/>
            <a:ext cx="3012448" cy="4308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29727">
              <a:buClr>
                <a:srgbClr val="0000FF"/>
              </a:buClr>
              <a:buFont typeface="StarSymbol"/>
              <a:buAutoNum type="arabicPeriod"/>
            </a:pPr>
            <a:r>
              <a:rPr lang="en-IN" sz="1600" b="1" spc="-1">
                <a:solidFill>
                  <a:srgbClr val="0000FF"/>
                </a:solidFill>
                <a:latin typeface="Arial"/>
                <a:ea typeface="Arial"/>
              </a:rPr>
              <a:t>Quota Sampling</a:t>
            </a:r>
            <a:endParaRPr lang="en-IN" sz="1600" spc="-1">
              <a:latin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2D2F7-AFF2-3241-87CF-B222614D8D34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DE72520-4EF5-E148-8DA2-672E336D3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26E5CA-F125-9A43-85F4-63FFAC8B1982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Types of Sampling 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5C9D4-0BD8-C947-BE28-E3FE145E68B3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2"/>
          <p:cNvSpPr/>
          <p:nvPr/>
        </p:nvSpPr>
        <p:spPr>
          <a:xfrm>
            <a:off x="395966" y="1251145"/>
            <a:ext cx="9936146" cy="5354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99560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It is the purest form of probability sampling.</a:t>
            </a:r>
            <a:endParaRPr lang="en-IN" sz="2400" spc="-1" dirty="0">
              <a:latin typeface="Calibri"/>
            </a:endParaRPr>
          </a:p>
          <a:p>
            <a:pPr marL="457154" indent="-399560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Each member of the finite population has an equal probability and known chance of being selected.</a:t>
            </a:r>
            <a:endParaRPr lang="en-IN" sz="2400" spc="-1" dirty="0">
              <a:latin typeface="Calibri"/>
            </a:endParaRPr>
          </a:p>
          <a:p>
            <a:pPr marL="457154" indent="-399560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Sampling without replacement</a:t>
            </a:r>
            <a:endParaRPr lang="en-IN" sz="2400" spc="-1" dirty="0">
              <a:latin typeface="Calibri"/>
            </a:endParaRPr>
          </a:p>
          <a:p>
            <a:pPr marL="457154" indent="-399560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When there are very large populations?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  it is often difficult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  impossible to identify every member of the population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The pool of available subjects becomes biased.</a:t>
            </a:r>
            <a:endParaRPr lang="en-IN" sz="2400" spc="-1" dirty="0">
              <a:latin typeface="Calibri"/>
            </a:endParaRPr>
          </a:p>
          <a:p>
            <a:pPr marL="457154" indent="-399560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Examples :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Lottery or Fishbowl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Survey of insect population living in woodland</a:t>
            </a:r>
            <a:endParaRPr lang="en-IN" sz="2400" spc="-1" dirty="0">
              <a:latin typeface="Calibri"/>
            </a:endParaRPr>
          </a:p>
          <a:p>
            <a:pPr marL="1371463" lvl="2" indent="-399560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Trees no. 1 to 1200. 10 trees are chosen at random</a:t>
            </a:r>
            <a:endParaRPr lang="en-IN" sz="2400" spc="-1" dirty="0">
              <a:latin typeface="Calibri"/>
            </a:endParaRPr>
          </a:p>
          <a:p>
            <a:pPr marL="431957" lvl="1" indent="-2159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Random number tables available [by </a:t>
            </a:r>
            <a:r>
              <a:rPr lang="en-IN" sz="2400" spc="-1" dirty="0" err="1">
                <a:solidFill>
                  <a:srgbClr val="000000"/>
                </a:solidFill>
                <a:latin typeface="Calibri"/>
                <a:ea typeface="Arial"/>
              </a:rPr>
              <a:t>Tippett</a:t>
            </a: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, Yates, Fisher]</a:t>
            </a:r>
            <a:endParaRPr lang="en-IN" sz="2400" spc="-1" dirty="0">
              <a:latin typeface="Calibri"/>
            </a:endParaRPr>
          </a:p>
          <a:p>
            <a:pPr>
              <a:tabLst>
                <a:tab pos="0" algn="l"/>
              </a:tabLst>
            </a:pPr>
            <a:endParaRPr lang="en-IN" sz="2400" spc="-1" dirty="0">
              <a:latin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8CC5AB-D3FC-2E4F-8D37-0404E8A836F8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4DF360F-2D58-CC4B-A7FF-9920D73C8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D992B-56DD-0746-B531-CE9D7C8A5F9B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Simple Random Sampling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9C40C-C503-9645-AC50-8DBA4AEB821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SIMPLE RANDOM SAMPLING</a:t>
            </a:r>
            <a:endParaRPr lang="en-IN" sz="2500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15252" y="1234006"/>
            <a:ext cx="9769488" cy="6306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2" name="Google Shape;112;gbaff02a78c_0_0"/>
          <p:cNvPicPr/>
          <p:nvPr/>
        </p:nvPicPr>
        <p:blipFill>
          <a:blip r:embed="rId2"/>
          <a:stretch/>
        </p:blipFill>
        <p:spPr>
          <a:xfrm>
            <a:off x="215252" y="1070947"/>
            <a:ext cx="4796735" cy="2665093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113;gbaff02a78c_0_0"/>
          <p:cNvPicPr/>
          <p:nvPr/>
        </p:nvPicPr>
        <p:blipFill>
          <a:blip r:embed="rId3"/>
          <a:stretch/>
        </p:blipFill>
        <p:spPr>
          <a:xfrm>
            <a:off x="6656613" y="3636333"/>
            <a:ext cx="4570685" cy="2948376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114;gbaff02a78c_0_0"/>
          <p:cNvPicPr/>
          <p:nvPr/>
        </p:nvPicPr>
        <p:blipFill>
          <a:blip r:embed="rId4"/>
          <a:stretch/>
        </p:blipFill>
        <p:spPr>
          <a:xfrm>
            <a:off x="152260" y="3888660"/>
            <a:ext cx="4570685" cy="281627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229650" y="1133579"/>
            <a:ext cx="9841119" cy="4246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It is often used instead of random sampling. 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It is also called an </a:t>
            </a:r>
            <a:r>
              <a:rPr lang="en-IN" sz="2400" u="sng" spc="-1">
                <a:solidFill>
                  <a:srgbClr val="000000"/>
                </a:solidFill>
                <a:latin typeface="Calibri"/>
                <a:ea typeface="Arial"/>
              </a:rPr>
              <a:t>Nth name selection technique</a:t>
            </a: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After the required </a:t>
            </a:r>
            <a:r>
              <a:rPr lang="en-IN" sz="2400" i="1" spc="-1">
                <a:solidFill>
                  <a:srgbClr val="000000"/>
                </a:solidFill>
                <a:latin typeface="Calibri"/>
                <a:ea typeface="Arial"/>
              </a:rPr>
              <a:t>sample size</a:t>
            </a: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 has been calculated, every Nth record is selected from a list of population members.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Randomness introduced in picking the start point. 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As long as the list </a:t>
            </a:r>
            <a:r>
              <a:rPr lang="en-IN" sz="2400" i="1" spc="-1">
                <a:solidFill>
                  <a:srgbClr val="000000"/>
                </a:solidFill>
                <a:latin typeface="Calibri"/>
                <a:ea typeface="Arial"/>
              </a:rPr>
              <a:t>does not contain any hidden order</a:t>
            </a: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, this sampling method is as good as the random sampling method. 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It’s only advantage over the random sampling technique is simplicity, easy, cheap. And applicable for large populations.</a:t>
            </a:r>
            <a:endParaRPr lang="en-IN" sz="2400" spc="-1">
              <a:latin typeface="Calibri"/>
            </a:endParaRPr>
          </a:p>
          <a:p>
            <a:pPr marL="457154" indent="-367883">
              <a:buClr>
                <a:srgbClr val="000000"/>
              </a:buClr>
              <a:buFont typeface="Arial"/>
              <a:buChar char="●"/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Systematic sampling is frequently used to select a specified number of records from a computer file.</a:t>
            </a:r>
            <a:endParaRPr lang="en-IN" sz="2400" spc="-1"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825FFB-F45F-FA4C-AD4D-0A8556C9E127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BF9580-4575-374C-88BD-CC45DFC9C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6B4742-7C22-704A-89FF-D16480FDEDBC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Systematic 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BBEA0-DFB8-644C-B02A-55955594EF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SYSTEMATIC SAMPLING</a:t>
            </a:r>
            <a:endParaRPr lang="en-IN" sz="2500" spc="-1">
              <a:latin typeface="Arial"/>
            </a:endParaRPr>
          </a:p>
        </p:txBody>
      </p:sp>
      <p:pic>
        <p:nvPicPr>
          <p:cNvPr id="249" name="Google Shape;126;gbaff02a78c_0_8"/>
          <p:cNvPicPr/>
          <p:nvPr/>
        </p:nvPicPr>
        <p:blipFill>
          <a:blip r:embed="rId2"/>
          <a:stretch/>
        </p:blipFill>
        <p:spPr>
          <a:xfrm>
            <a:off x="152260" y="889891"/>
            <a:ext cx="8168416" cy="214748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127;gbaff02a78c_0_8"/>
          <p:cNvPicPr/>
          <p:nvPr/>
        </p:nvPicPr>
        <p:blipFill>
          <a:blip r:embed="rId3"/>
          <a:stretch/>
        </p:blipFill>
        <p:spPr>
          <a:xfrm>
            <a:off x="884045" y="3405243"/>
            <a:ext cx="5542558" cy="3021447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128;gbaff02a78c_0_8"/>
          <p:cNvPicPr/>
          <p:nvPr/>
        </p:nvPicPr>
        <p:blipFill>
          <a:blip r:embed="rId4"/>
          <a:stretch/>
        </p:blipFill>
        <p:spPr>
          <a:xfrm>
            <a:off x="7129952" y="3190351"/>
            <a:ext cx="4897522" cy="315930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SYSTEMATIC SAMPLING</a:t>
            </a:r>
            <a:endParaRPr lang="en-IN" sz="2500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15679" y="727552"/>
            <a:ext cx="9683459" cy="5354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algn="just"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Example: to select a sample of 25 dorm rooms in your college hotel, make a list of all the room numbers in the dorm. 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For example if there are 100 rooms.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divide the total number of rooms (100) by the number of rooms you want  in the sample (25). The answer is 4. 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This means that you are going to </a:t>
            </a:r>
            <a:r>
              <a:rPr lang="en-IN" sz="2400" i="1" u="sng" spc="-1">
                <a:solidFill>
                  <a:srgbClr val="000000"/>
                </a:solidFill>
                <a:latin typeface="Calibri"/>
                <a:ea typeface="Arial"/>
              </a:rPr>
              <a:t>select every fourth</a:t>
            </a: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 dorm room from the list. 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First of all, we have to determine the </a:t>
            </a:r>
            <a:r>
              <a:rPr lang="en-IN" sz="2400" u="sng" spc="-1">
                <a:solidFill>
                  <a:srgbClr val="000000"/>
                </a:solidFill>
                <a:latin typeface="Calibri"/>
                <a:ea typeface="Arial"/>
              </a:rPr>
              <a:t>random starting  point</a:t>
            </a: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. 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This step can be done by picking any point on the table of room numbers, and read across or down until you come to a number between 1 and 4. This is your  random starting point. </a:t>
            </a:r>
            <a:endParaRPr lang="en-IN" sz="2400" spc="-1">
              <a:latin typeface="Calibri"/>
            </a:endParaRPr>
          </a:p>
          <a:p>
            <a:pPr marL="215978" indent="-215978" algn="just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2400" spc="-1">
                <a:solidFill>
                  <a:srgbClr val="000000"/>
                </a:solidFill>
                <a:latin typeface="Calibri"/>
                <a:ea typeface="Arial"/>
              </a:rPr>
              <a:t>For instance, your random starting point is "3". This means you select dorm room #3 as your first room, and then every fourth room down the list (3, 7,  11, 15, 19, etc.) until you have 25 rooms selected.</a:t>
            </a:r>
            <a:endParaRPr lang="en-IN" sz="2400" spc="-1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2"/>
          <p:cNvSpPr/>
          <p:nvPr/>
        </p:nvSpPr>
        <p:spPr>
          <a:xfrm>
            <a:off x="147994" y="1518068"/>
            <a:ext cx="9540198" cy="503149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Chosen when sample to be drawn doesn’t constitute homogeneous group.</a:t>
            </a:r>
            <a:endParaRPr lang="en-IN" sz="2100" spc="-1" dirty="0">
              <a:latin typeface="Arial"/>
            </a:endParaRPr>
          </a:p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Population is divided into sub-populations that are individually homogeneous - </a:t>
            </a:r>
            <a:r>
              <a:rPr lang="en-IN" sz="2100" i="1" u="sng" spc="-1" dirty="0">
                <a:solidFill>
                  <a:srgbClr val="000000"/>
                </a:solidFill>
                <a:latin typeface="Arial"/>
                <a:ea typeface="Arial"/>
              </a:rPr>
              <a:t>strata</a:t>
            </a:r>
            <a:endParaRPr lang="en-IN" sz="2100" spc="-1" dirty="0">
              <a:latin typeface="Arial"/>
            </a:endParaRPr>
          </a:p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Stratified Sampling is possible when it makes sense to partition the population into groups based on a factor that may influence the variable that is being measured.  </a:t>
            </a:r>
            <a:endParaRPr lang="en-IN" sz="2100" spc="-1" dirty="0">
              <a:latin typeface="Arial"/>
            </a:endParaRPr>
          </a:p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These groups are then called </a:t>
            </a:r>
            <a:r>
              <a:rPr lang="en-IN" sz="2100" i="1" u="sng" spc="-1" dirty="0">
                <a:solidFill>
                  <a:srgbClr val="000000"/>
                </a:solidFill>
                <a:latin typeface="Arial"/>
                <a:ea typeface="Arial"/>
              </a:rPr>
              <a:t>strata</a:t>
            </a: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. Based on one or more characteristic.</a:t>
            </a:r>
            <a:endParaRPr lang="en-IN" sz="2100" spc="-1" dirty="0">
              <a:latin typeface="Arial"/>
            </a:endParaRPr>
          </a:p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An individual group is called a </a:t>
            </a:r>
            <a:r>
              <a:rPr lang="en-IN" sz="2100" u="sng" spc="-1" dirty="0">
                <a:solidFill>
                  <a:srgbClr val="000000"/>
                </a:solidFill>
                <a:latin typeface="Arial"/>
                <a:ea typeface="Arial"/>
              </a:rPr>
              <a:t>stratum</a:t>
            </a: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.  With stratified sampling one should:</a:t>
            </a:r>
            <a:endParaRPr lang="en-IN" sz="2100" spc="-1" dirty="0">
              <a:latin typeface="Arial"/>
            </a:endParaRPr>
          </a:p>
          <a:p>
            <a:pPr marL="1371463" lvl="2" indent="-361404" algn="just">
              <a:buClr>
                <a:srgbClr val="000000"/>
              </a:buClr>
              <a:buFont typeface="Arial"/>
              <a:buChar char="■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partition the population into groups (strata)</a:t>
            </a:r>
            <a:endParaRPr lang="en-IN" sz="2100" spc="-1" dirty="0">
              <a:latin typeface="Arial"/>
            </a:endParaRPr>
          </a:p>
          <a:p>
            <a:pPr marL="1371463" lvl="2" indent="-361404" algn="just">
              <a:buClr>
                <a:srgbClr val="000000"/>
              </a:buClr>
              <a:buFont typeface="Arial"/>
              <a:buChar char="■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obtain a simple random sample from each group (stratum)</a:t>
            </a:r>
            <a:endParaRPr lang="en-IN" sz="2100" spc="-1" dirty="0">
              <a:latin typeface="Arial"/>
            </a:endParaRPr>
          </a:p>
          <a:p>
            <a:pPr marL="1371463" lvl="2" indent="-361404" algn="just">
              <a:buClr>
                <a:srgbClr val="000000"/>
              </a:buClr>
              <a:buFont typeface="Arial"/>
              <a:buChar char="■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collect data on each sampling unit that was randomly sampled from each group (stratum)</a:t>
            </a:r>
            <a:endParaRPr lang="en-IN" sz="2100" spc="-1" dirty="0">
              <a:latin typeface="Arial"/>
            </a:endParaRPr>
          </a:p>
          <a:p>
            <a:pPr marL="1371463" lvl="2" indent="-361404" algn="just">
              <a:buClr>
                <a:srgbClr val="000000"/>
              </a:buClr>
              <a:buFont typeface="Arial"/>
              <a:buChar char="■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Called Stratified random sampling</a:t>
            </a:r>
            <a:endParaRPr lang="en-IN" sz="2100" spc="-1" dirty="0">
              <a:latin typeface="Arial"/>
            </a:endParaRPr>
          </a:p>
          <a:p>
            <a:pPr marL="457154" indent="-361404" algn="just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Stratified sampling works best when a heterogeneous population is split into fairly homogeneous groups.  </a:t>
            </a:r>
            <a:endParaRPr lang="en-IN" sz="2100" spc="-1" dirty="0">
              <a:latin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6D0A32-5510-6344-B99A-3972830D7B06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0984550-F37D-E84C-A4FD-9480CE03E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A4E43D-E2FD-E04B-A2D6-EFF510BF19BA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Stratified 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A8F23-FB6B-A340-A638-E06B794B1C5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88163" y="344561"/>
            <a:ext cx="5896032" cy="533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300" b="1" spc="-1">
                <a:solidFill>
                  <a:srgbClr val="980000"/>
                </a:solidFill>
                <a:latin typeface="Arial"/>
                <a:ea typeface="Arial"/>
              </a:rPr>
              <a:t>STRATIFIED SAMPLING</a:t>
            </a:r>
            <a:endParaRPr lang="en-IN" sz="2300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72057" y="912568"/>
            <a:ext cx="9540198" cy="507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8" name="Google Shape;147;gbaff02a78c_0_30"/>
          <p:cNvPicPr/>
          <p:nvPr/>
        </p:nvPicPr>
        <p:blipFill>
          <a:blip r:embed="rId2"/>
          <a:stretch/>
        </p:blipFill>
        <p:spPr>
          <a:xfrm>
            <a:off x="152260" y="1572722"/>
            <a:ext cx="4053792" cy="2932898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148;gbaff02a78c_0_30"/>
          <p:cNvPicPr/>
          <p:nvPr/>
        </p:nvPicPr>
        <p:blipFill>
          <a:blip r:embed="rId3"/>
          <a:stretch/>
        </p:blipFill>
        <p:spPr>
          <a:xfrm>
            <a:off x="4872325" y="344562"/>
            <a:ext cx="4761820" cy="2932898"/>
          </a:xfrm>
          <a:prstGeom prst="rect">
            <a:avLst/>
          </a:prstGeom>
          <a:ln w="0">
            <a:noFill/>
          </a:ln>
        </p:spPr>
      </p:pic>
      <p:pic>
        <p:nvPicPr>
          <p:cNvPr id="260" name="Google Shape;149;gbaff02a78c_0_30"/>
          <p:cNvPicPr/>
          <p:nvPr/>
        </p:nvPicPr>
        <p:blipFill>
          <a:blip r:embed="rId4"/>
          <a:stretch/>
        </p:blipFill>
        <p:spPr>
          <a:xfrm>
            <a:off x="4359032" y="3430440"/>
            <a:ext cx="7679960" cy="323633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88163" y="344561"/>
            <a:ext cx="5896032" cy="533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300" b="1" spc="-1">
                <a:solidFill>
                  <a:srgbClr val="980000"/>
                </a:solidFill>
                <a:latin typeface="Arial"/>
                <a:ea typeface="Arial"/>
              </a:rPr>
              <a:t>STRATIFIED SAMPLING</a:t>
            </a:r>
            <a:endParaRPr lang="en-IN" sz="2300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72057" y="912568"/>
            <a:ext cx="9540198" cy="507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3" name="Google Shape;156;gbaff02a78c_0_38"/>
          <p:cNvPicPr/>
          <p:nvPr/>
        </p:nvPicPr>
        <p:blipFill>
          <a:blip r:embed="rId2"/>
          <a:stretch/>
        </p:blipFill>
        <p:spPr>
          <a:xfrm>
            <a:off x="152260" y="1047550"/>
            <a:ext cx="10291780" cy="565702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Disclaimer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7610D-08B7-5C4B-80B7-D522B579CFAC}"/>
              </a:ext>
            </a:extLst>
          </p:cNvPr>
          <p:cNvSpPr txBox="1"/>
          <p:nvPr/>
        </p:nvSpPr>
        <p:spPr>
          <a:xfrm>
            <a:off x="830885" y="2461410"/>
            <a:ext cx="962433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These slides are prepared from the prescribed text book and other reliable resources from the Internet.</a:t>
            </a:r>
          </a:p>
          <a:p>
            <a:endParaRPr lang="en-US" sz="2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images are imported from various sites and videos are imported from </a:t>
            </a:r>
            <a:r>
              <a:rPr lang="en-US" sz="2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youtube.com</a:t>
            </a:r>
            <a:endParaRPr lang="en-US" sz="2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640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2"/>
          <p:cNvSpPr/>
          <p:nvPr/>
        </p:nvSpPr>
        <p:spPr>
          <a:xfrm>
            <a:off x="388625" y="1273515"/>
            <a:ext cx="9540198" cy="5354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Used when population is divided into groups or clusters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Samples are selected from groups rather than individuals which is employed into large scale survey.</a:t>
            </a: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en-IN" sz="2100" b="1" spc="-1" dirty="0">
                <a:solidFill>
                  <a:srgbClr val="000000"/>
                </a:solidFill>
                <a:latin typeface="Arial"/>
                <a:ea typeface="Arial"/>
              </a:rPr>
              <a:t>Advantages: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Very useful when population is spread over large geographic area.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Convenient and expedient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Does not need names of everyone in population.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Reduced cost</a:t>
            </a: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en-IN" sz="2100" b="1" spc="-1" dirty="0">
                <a:solidFill>
                  <a:srgbClr val="000000"/>
                </a:solidFill>
                <a:latin typeface="Arial"/>
                <a:ea typeface="Arial"/>
              </a:rPr>
              <a:t>Disadvantages: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Representation is likely to become an issue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Less precise than random sampling.</a:t>
            </a: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If clusters (or groups/subdivisions) are geographic areas, then this is called Area Sampling.</a:t>
            </a:r>
            <a:endParaRPr lang="en-IN" sz="2100" spc="-1" dirty="0">
              <a:latin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23C30A-04B8-B146-A92A-880367D42F55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6B1CC5C-C8EE-3046-80FA-DE14DE93B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32F57-6134-0744-8A94-B2FFFBD03D5B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Cluster 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88341-5342-014B-BDE4-0FACA741A4F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88163" y="344561"/>
            <a:ext cx="5896032" cy="533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300" b="1" spc="-1">
                <a:solidFill>
                  <a:srgbClr val="980000"/>
                </a:solidFill>
                <a:latin typeface="Arial"/>
                <a:ea typeface="Arial"/>
              </a:rPr>
              <a:t>CLUSTER  SAMPLING</a:t>
            </a:r>
            <a:endParaRPr lang="en-IN" sz="2300" spc="-1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72057" y="912568"/>
            <a:ext cx="9540198" cy="507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8" name="Google Shape;185;gbaff02a78c_0_95"/>
          <p:cNvPicPr/>
          <p:nvPr/>
        </p:nvPicPr>
        <p:blipFill>
          <a:blip r:embed="rId2"/>
          <a:stretch/>
        </p:blipFill>
        <p:spPr>
          <a:xfrm>
            <a:off x="683191" y="1214208"/>
            <a:ext cx="9540198" cy="509801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2"/>
          <p:cNvSpPr/>
          <p:nvPr/>
        </p:nvSpPr>
        <p:spPr>
          <a:xfrm>
            <a:off x="152260" y="1266464"/>
            <a:ext cx="9540198" cy="1463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Selects samples using more than 1 sampling technique.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Complex - Hence rarely used.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Requires lot of effort, time &amp; cost.</a:t>
            </a: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endParaRPr lang="en-IN" sz="2100" spc="-1" dirty="0">
              <a:latin typeface="Arial"/>
            </a:endParaRPr>
          </a:p>
        </p:txBody>
      </p:sp>
      <p:pic>
        <p:nvPicPr>
          <p:cNvPr id="271" name="Google Shape;171;gbaff02a78c_0_88"/>
          <p:cNvPicPr/>
          <p:nvPr/>
        </p:nvPicPr>
        <p:blipFill>
          <a:blip r:embed="rId2"/>
          <a:stretch/>
        </p:blipFill>
        <p:spPr>
          <a:xfrm>
            <a:off x="152260" y="2542435"/>
            <a:ext cx="3367002" cy="2521832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172;gbaff02a78c_0_88"/>
          <p:cNvPicPr/>
          <p:nvPr/>
        </p:nvPicPr>
        <p:blipFill>
          <a:blip r:embed="rId3"/>
          <a:stretch/>
        </p:blipFill>
        <p:spPr>
          <a:xfrm>
            <a:off x="3671882" y="2542435"/>
            <a:ext cx="4896082" cy="2521832"/>
          </a:xfrm>
          <a:prstGeom prst="rect">
            <a:avLst/>
          </a:prstGeom>
          <a:ln w="0"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1CC348-A633-B54D-B6DA-9A70A4D78729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017ADD-D308-BF40-939A-26EFEC8971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FF8466-8B4F-A148-B272-D6A984748F2F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Multistage  Sampling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ADD70-F2D3-C849-94BB-22B8C1B4264A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2"/>
          <p:cNvSpPr/>
          <p:nvPr/>
        </p:nvSpPr>
        <p:spPr>
          <a:xfrm>
            <a:off x="172057" y="912568"/>
            <a:ext cx="9540198" cy="507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3"/>
          <p:cNvSpPr/>
          <p:nvPr/>
        </p:nvSpPr>
        <p:spPr>
          <a:xfrm>
            <a:off x="393111" y="1868853"/>
            <a:ext cx="9253315" cy="31392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48805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Complex Sample design</a:t>
            </a:r>
            <a:endParaRPr lang="en-IN" sz="2400" spc="-1" dirty="0"/>
          </a:p>
          <a:p>
            <a:pPr marL="457154" indent="-348805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Size is not fixed in advance.</a:t>
            </a:r>
            <a:endParaRPr lang="en-IN" sz="2400" spc="-1" dirty="0"/>
          </a:p>
          <a:p>
            <a:pPr marL="457154" indent="-348805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Adopted in case of acceptance sampling.</a:t>
            </a:r>
            <a:endParaRPr lang="en-IN" sz="2400" spc="-1" dirty="0"/>
          </a:p>
          <a:p>
            <a:pPr marL="1371463" lvl="2" indent="-348805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When a particular lot to be accepted / rejected on basis of single sample - </a:t>
            </a:r>
            <a:r>
              <a:rPr lang="en-IN" sz="2400" u="sng" spc="-1" dirty="0">
                <a:solidFill>
                  <a:srgbClr val="000000"/>
                </a:solidFill>
                <a:ea typeface="Arial"/>
              </a:rPr>
              <a:t>single sampling</a:t>
            </a:r>
            <a:endParaRPr lang="en-IN" sz="2400" spc="-1" dirty="0"/>
          </a:p>
          <a:p>
            <a:pPr marL="1371463" lvl="2" indent="-348805">
              <a:buClr>
                <a:srgbClr val="000000"/>
              </a:buClr>
              <a:buFont typeface="Arial"/>
              <a:buChar char="■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When decision taken on basis of 2 samples - </a:t>
            </a:r>
            <a:r>
              <a:rPr lang="en-IN" sz="2400" u="sng" spc="-1" dirty="0">
                <a:solidFill>
                  <a:srgbClr val="000000"/>
                </a:solidFill>
                <a:ea typeface="Arial"/>
              </a:rPr>
              <a:t>double sampling</a:t>
            </a:r>
            <a:endParaRPr lang="en-IN" sz="2400" spc="-1" dirty="0"/>
          </a:p>
          <a:p>
            <a:pPr marL="457154" indent="-348805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When number of samples are more than two, but neither certain nor decided in advance - </a:t>
            </a:r>
            <a:r>
              <a:rPr lang="en-IN" sz="2400" u="sng" spc="-1" dirty="0">
                <a:solidFill>
                  <a:srgbClr val="000000"/>
                </a:solidFill>
                <a:ea typeface="Arial"/>
              </a:rPr>
              <a:t>Sequential Sampling</a:t>
            </a:r>
            <a:endParaRPr lang="en-IN" sz="2400" spc="-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39A07-74E4-704E-A02F-6EF0DDE5FE1F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88AEEC9-0D3A-284D-8D5E-B4D73C4EE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B3659F-EA63-AC48-8C42-E9CBA76AE151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Sequential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6506C-F83A-BD42-82BD-10CA07148B6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2"/>
          <p:cNvSpPr/>
          <p:nvPr/>
        </p:nvSpPr>
        <p:spPr>
          <a:xfrm>
            <a:off x="172057" y="1286070"/>
            <a:ext cx="9540198" cy="2423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This is a type of non probability sampling.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Population is divided into mutually exclusive sub groups as in stratified sampling.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Judgement is used to select the subject or unit from each segment based on specified portion.</a:t>
            </a:r>
            <a:endParaRPr lang="en-IN" sz="2100" spc="-1" dirty="0">
              <a:latin typeface="Arial"/>
            </a:endParaRPr>
          </a:p>
          <a:p>
            <a:pPr marL="457154" indent="-361404">
              <a:buClr>
                <a:srgbClr val="000000"/>
              </a:buClr>
              <a:buFont typeface="Arial"/>
              <a:buChar char="●"/>
            </a:pPr>
            <a:r>
              <a:rPr lang="en-IN" sz="2100" spc="-1" dirty="0">
                <a:solidFill>
                  <a:srgbClr val="000000"/>
                </a:solidFill>
                <a:latin typeface="Arial"/>
                <a:ea typeface="Arial"/>
              </a:rPr>
              <a:t>Quota sampling is judgement samples rather than random samples.</a:t>
            </a:r>
            <a:endParaRPr lang="en-IN" sz="2100" spc="-1" dirty="0">
              <a:latin typeface="Arial"/>
            </a:endParaRPr>
          </a:p>
          <a:p>
            <a:pPr>
              <a:tabLst>
                <a:tab pos="0" algn="l"/>
              </a:tabLst>
            </a:pPr>
            <a:endParaRPr lang="en-IN" sz="2100" spc="-1" dirty="0">
              <a:latin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BF9D4-4198-6D4A-95D4-97ADA20FBA18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7059E2-0EBA-7749-A00A-63904EFC61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B95B54-E933-B04F-AEA9-D8A242EF4DEE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Quota Sampling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2ACBA-E5B1-6E41-AD48-8236154ABB8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88163" y="344561"/>
            <a:ext cx="5896032" cy="533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300" b="1" spc="-1">
                <a:solidFill>
                  <a:srgbClr val="980000"/>
                </a:solidFill>
                <a:latin typeface="Arial"/>
                <a:ea typeface="Arial"/>
              </a:rPr>
              <a:t>QUOTA SAMPLING</a:t>
            </a:r>
            <a:endParaRPr lang="en-IN" sz="2300" spc="-1">
              <a:latin typeface="Arial"/>
            </a:endParaRPr>
          </a:p>
        </p:txBody>
      </p:sp>
      <p:pic>
        <p:nvPicPr>
          <p:cNvPr id="281" name="Google Shape;163;gbaff02a78c_0_47"/>
          <p:cNvPicPr/>
          <p:nvPr/>
        </p:nvPicPr>
        <p:blipFill>
          <a:blip r:embed="rId2"/>
          <a:stretch/>
        </p:blipFill>
        <p:spPr>
          <a:xfrm>
            <a:off x="143981" y="2252313"/>
            <a:ext cx="5153809" cy="4155299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164;gbaff02a78c_0_47"/>
          <p:cNvPicPr/>
          <p:nvPr/>
        </p:nvPicPr>
        <p:blipFill>
          <a:blip r:embed="rId3"/>
          <a:stretch/>
        </p:blipFill>
        <p:spPr>
          <a:xfrm>
            <a:off x="4834890" y="288409"/>
            <a:ext cx="5676461" cy="502062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87946" y="354058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artiarya@pes.edu</a:t>
            </a:r>
            <a:endParaRPr lang="en-IN" sz="24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DFA267"/>
                </a:solidFill>
              </a:rPr>
              <a:t>T</a:t>
            </a:r>
            <a:r>
              <a:rPr lang="en-IN" sz="3000" b="1" dirty="0">
                <a:solidFill>
                  <a:srgbClr val="DFA267"/>
                </a:solidFill>
              </a:rPr>
              <a:t>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INTRODUCTION</a:t>
            </a:r>
            <a:endParaRPr lang="en-IN" sz="2500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58086" y="889891"/>
            <a:ext cx="9769488" cy="46166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Objects in field of enquiry – Universe / Population</a:t>
            </a: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endParaRPr lang="en-IN" sz="2400" spc="-1" dirty="0">
              <a:latin typeface="Calibri"/>
            </a:endParaRP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Enumeration of all items in population = Census Survey.</a:t>
            </a:r>
            <a:endParaRPr lang="en-IN" sz="2400" spc="-1" dirty="0">
              <a:latin typeface="Calibri"/>
            </a:endParaRPr>
          </a:p>
          <a:p>
            <a:pPr marL="863914" lvl="3" indent="-2159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Ex: </a:t>
            </a:r>
            <a:r>
              <a:rPr lang="en-IN" sz="2400" spc="-1" dirty="0" err="1">
                <a:solidFill>
                  <a:srgbClr val="000000"/>
                </a:solidFill>
                <a:latin typeface="Calibri"/>
                <a:ea typeface="Arial"/>
              </a:rPr>
              <a:t>Avg</a:t>
            </a: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 monthly income of people of India</a:t>
            </a:r>
            <a:endParaRPr lang="en-IN" sz="2400" spc="-1" dirty="0">
              <a:latin typeface="Calibri"/>
            </a:endParaRPr>
          </a:p>
          <a:p>
            <a:pPr marL="863914" lvl="3" indent="-2159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When all objects are covered -&gt; highest accuracy</a:t>
            </a:r>
            <a:endParaRPr lang="en-IN" sz="2400" spc="-1" dirty="0">
              <a:latin typeface="Calibri"/>
            </a:endParaRPr>
          </a:p>
          <a:p>
            <a:pPr marL="863914" lvl="3" indent="-2159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Possible? Cost, Bias?</a:t>
            </a:r>
          </a:p>
          <a:p>
            <a:pPr marL="863914" lvl="3" indent="-215978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2400" spc="-1" dirty="0">
              <a:latin typeface="Calibri"/>
            </a:endParaRP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Census is impossible in situation where population is infinite.</a:t>
            </a: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endParaRPr lang="en-IN" sz="2400" spc="-1" dirty="0">
              <a:latin typeface="Calibri"/>
            </a:endParaRP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Sample is selecting a few objects</a:t>
            </a: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endParaRPr lang="en-IN" sz="2400" spc="-1" dirty="0">
              <a:solidFill>
                <a:srgbClr val="000000"/>
              </a:solidFill>
              <a:latin typeface="Calibri"/>
              <a:ea typeface="Arial"/>
            </a:endParaRP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Arial"/>
              </a:rPr>
              <a:t>Sampling Technique is a way of selecting a sample.</a:t>
            </a:r>
            <a:endParaRPr lang="en-IN" sz="2400" spc="-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69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29223" y="158106"/>
            <a:ext cx="9683459" cy="5690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no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INTRODUCTION</a:t>
            </a:r>
            <a:endParaRPr lang="en-IN" sz="2500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544068" y="1426581"/>
            <a:ext cx="8853767" cy="20024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7187" rIns="0" bIns="0">
            <a:spAutoFit/>
          </a:bodyPr>
          <a:lstStyle/>
          <a:p>
            <a:pPr marL="355139" indent="-342900">
              <a:lnSpc>
                <a:spcPct val="80000"/>
              </a:lnSpc>
              <a:buClr>
                <a:srgbClr val="2CA1BE"/>
              </a:buClr>
              <a:buFont typeface="Arial" panose="020B0604020202020204" pitchFamily="34" charset="0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Times New Roman"/>
              </a:rPr>
              <a:t>A </a:t>
            </a:r>
            <a:r>
              <a:rPr lang="en-IN" sz="2400" b="1" spc="-1" dirty="0">
                <a:solidFill>
                  <a:srgbClr val="C00000"/>
                </a:solidFill>
                <a:latin typeface="Calibri"/>
                <a:ea typeface="Times New Roman"/>
              </a:rPr>
              <a:t>sample </a:t>
            </a:r>
            <a:r>
              <a:rPr lang="en-IN" sz="2400" spc="-1" dirty="0">
                <a:solidFill>
                  <a:srgbClr val="000000"/>
                </a:solidFill>
                <a:latin typeface="Calibri"/>
                <a:ea typeface="Times New Roman"/>
              </a:rPr>
              <a:t>is “a smaller (but must be a  representative) collection of units from a  population used to determine truths about that population” (Field, 2005)</a:t>
            </a:r>
            <a:endParaRPr lang="en-IN" sz="2400" spc="-1" dirty="0">
              <a:latin typeface="Calibri"/>
            </a:endParaRPr>
          </a:p>
          <a:p>
            <a:pPr marL="355139" indent="-342900">
              <a:spcBef>
                <a:spcPts val="2341"/>
              </a:spcBef>
              <a:buClr>
                <a:srgbClr val="2CA1BE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latin typeface="Calibri"/>
                <a:ea typeface="Times New Roman"/>
              </a:rPr>
              <a:t>The </a:t>
            </a:r>
            <a:r>
              <a:rPr lang="en-IN" sz="2400" b="1" spc="-1" dirty="0">
                <a:solidFill>
                  <a:srgbClr val="C00000"/>
                </a:solidFill>
                <a:latin typeface="Calibri"/>
                <a:ea typeface="Times New Roman"/>
              </a:rPr>
              <a:t>sampling frame </a:t>
            </a:r>
            <a:r>
              <a:rPr lang="en-IN" sz="2400" spc="-1" dirty="0">
                <a:solidFill>
                  <a:srgbClr val="000000"/>
                </a:solidFill>
                <a:latin typeface="Calibri"/>
                <a:ea typeface="Times New Roman"/>
              </a:rPr>
              <a:t>A list of all elements or other units containing the elements in a population.</a:t>
            </a:r>
            <a:endParaRPr lang="en-IN" sz="2400" spc="-1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29223" y="158106"/>
            <a:ext cx="9683459" cy="5640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POPULATION</a:t>
            </a:r>
            <a:endParaRPr lang="en-IN" sz="2500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200853" y="641523"/>
            <a:ext cx="9388315" cy="31392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28" bIns="91428">
            <a:spAutoFit/>
          </a:bodyPr>
          <a:lstStyle/>
          <a:p>
            <a:pPr algn="just">
              <a:tabLst>
                <a:tab pos="0" algn="l"/>
              </a:tabLst>
            </a:pPr>
            <a:r>
              <a:rPr lang="en-IN" sz="2400" spc="-1" dirty="0">
                <a:latin typeface="Arial"/>
                <a:ea typeface="Arial"/>
              </a:rPr>
              <a:t>The larger group from which  individuals are selected to  participate in a study</a:t>
            </a:r>
            <a:endParaRPr lang="en-IN" sz="2400" spc="-1" dirty="0">
              <a:latin typeface="Arial"/>
            </a:endParaRPr>
          </a:p>
          <a:p>
            <a:pPr algn="just">
              <a:tabLst>
                <a:tab pos="0" algn="l"/>
              </a:tabLst>
            </a:pPr>
            <a:endParaRPr lang="en-IN" sz="2400" spc="-1" dirty="0">
              <a:latin typeface="Arial"/>
            </a:endParaRPr>
          </a:p>
          <a:p>
            <a:pPr algn="just">
              <a:tabLst>
                <a:tab pos="0" algn="l"/>
              </a:tabLst>
            </a:pPr>
            <a:r>
              <a:rPr lang="en-IN" sz="2400" b="1" spc="-1" dirty="0">
                <a:solidFill>
                  <a:srgbClr val="980000"/>
                </a:solidFill>
                <a:latin typeface="Arial"/>
                <a:ea typeface="Arial"/>
              </a:rPr>
              <a:t>TARGET POPULATION</a:t>
            </a:r>
            <a:endParaRPr lang="en-IN" sz="2400" spc="-1" dirty="0">
              <a:latin typeface="Arial"/>
            </a:endParaRPr>
          </a:p>
          <a:p>
            <a:pPr algn="just">
              <a:tabLst>
                <a:tab pos="0" algn="l"/>
              </a:tabLst>
            </a:pPr>
            <a:r>
              <a:rPr lang="en-IN" sz="2400" spc="-1" dirty="0">
                <a:latin typeface="Arial"/>
                <a:ea typeface="Arial"/>
              </a:rPr>
              <a:t>A set of objects larger than or different  from the population sampled and to which  the researcher would</a:t>
            </a:r>
            <a:r>
              <a:rPr lang="en-IN" sz="2400" spc="-1" dirty="0">
                <a:latin typeface="Arial"/>
              </a:rPr>
              <a:t> </a:t>
            </a:r>
            <a:r>
              <a:rPr lang="en-IN" sz="2400" spc="-1" dirty="0">
                <a:latin typeface="Arial"/>
                <a:ea typeface="Arial"/>
              </a:rPr>
              <a:t>like to generalize  study findings</a:t>
            </a:r>
            <a:r>
              <a:rPr lang="en-IN" sz="2400" b="1" spc="-1" dirty="0">
                <a:solidFill>
                  <a:srgbClr val="0000FF"/>
                </a:solidFill>
                <a:latin typeface="Arial"/>
                <a:ea typeface="Arial"/>
              </a:rPr>
              <a:t>.</a:t>
            </a:r>
            <a:endParaRPr lang="en-IN" sz="2400" spc="-1" dirty="0">
              <a:latin typeface="Arial"/>
            </a:endParaRPr>
          </a:p>
          <a:p>
            <a:pPr algn="just">
              <a:tabLst>
                <a:tab pos="0" algn="l"/>
              </a:tabLst>
            </a:pPr>
            <a:endParaRPr lang="en-IN" sz="2400" spc="-1" dirty="0">
              <a:latin typeface="Arial"/>
            </a:endParaRPr>
          </a:p>
        </p:txBody>
      </p:sp>
      <p:pic>
        <p:nvPicPr>
          <p:cNvPr id="183" name="Google Shape;83;gb40e7dfe08_2_18"/>
          <p:cNvPicPr/>
          <p:nvPr/>
        </p:nvPicPr>
        <p:blipFill>
          <a:blip r:embed="rId2"/>
          <a:stretch/>
        </p:blipFill>
        <p:spPr>
          <a:xfrm>
            <a:off x="444542" y="3644252"/>
            <a:ext cx="3385359" cy="263917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9223" y="158106"/>
            <a:ext cx="9683459" cy="5640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500" b="1" spc="-1">
                <a:solidFill>
                  <a:srgbClr val="980000"/>
                </a:solidFill>
                <a:latin typeface="Arial"/>
                <a:ea typeface="Arial"/>
              </a:rPr>
              <a:t>POPULATION TO SAMPLE</a:t>
            </a:r>
            <a:endParaRPr lang="en-IN" sz="2500" spc="-1">
              <a:latin typeface="Arial"/>
            </a:endParaRPr>
          </a:p>
        </p:txBody>
      </p:sp>
      <p:pic>
        <p:nvPicPr>
          <p:cNvPr id="185" name="Google Shape;89;gb40e7dfe08_2_26"/>
          <p:cNvPicPr/>
          <p:nvPr/>
        </p:nvPicPr>
        <p:blipFill>
          <a:blip r:embed="rId2"/>
          <a:stretch/>
        </p:blipFill>
        <p:spPr>
          <a:xfrm>
            <a:off x="152260" y="879812"/>
            <a:ext cx="7990960" cy="567574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93111" y="1241165"/>
            <a:ext cx="9196057" cy="12926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Definition: “The process of selecting a number of individuals  for a study in such a way that the individuals represent the larger group from which they were selected.”</a:t>
            </a:r>
            <a:endParaRPr lang="en-IN" sz="2400" spc="-1" dirty="0"/>
          </a:p>
        </p:txBody>
      </p:sp>
      <p:pic>
        <p:nvPicPr>
          <p:cNvPr id="188" name="Google Shape;96;gb40e7dfe08_2_12"/>
          <p:cNvPicPr/>
          <p:nvPr/>
        </p:nvPicPr>
        <p:blipFill>
          <a:blip r:embed="rId2"/>
          <a:stretch/>
        </p:blipFill>
        <p:spPr>
          <a:xfrm>
            <a:off x="1238175" y="2878631"/>
            <a:ext cx="7733593" cy="3585853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3242098" y="4275250"/>
            <a:ext cx="889084" cy="3963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28" bIns="91428">
            <a:spAutoFit/>
          </a:bodyPr>
          <a:lstStyle/>
          <a:p>
            <a:pPr>
              <a:tabLst>
                <a:tab pos="0" algn="l"/>
              </a:tabLst>
            </a:pPr>
            <a:r>
              <a:rPr lang="en-IN" sz="1400" spc="-1">
                <a:solidFill>
                  <a:srgbClr val="000000"/>
                </a:solidFill>
                <a:latin typeface="Arial"/>
                <a:ea typeface="Arial"/>
              </a:rPr>
              <a:t>Sample</a:t>
            </a:r>
            <a:endParaRPr lang="en-IN" sz="1400" spc="-1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 rot="10800000" flipH="1">
            <a:off x="3682680" y="3271340"/>
            <a:ext cx="817454" cy="5017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1F497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5"/>
          <p:cNvSpPr/>
          <p:nvPr/>
        </p:nvSpPr>
        <p:spPr>
          <a:xfrm>
            <a:off x="2926419" y="5623994"/>
            <a:ext cx="1491646" cy="8566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1F497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E7D89-8E1F-F441-B059-CA0C85EDB3B6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E9353D4-E203-8A4E-B4B0-FDB2B918E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6E76F9-4CE8-804D-BBA5-055B99886799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E4299-7BEE-2746-8D72-5677DBCE919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2"/>
          <p:cNvSpPr/>
          <p:nvPr/>
        </p:nvSpPr>
        <p:spPr>
          <a:xfrm>
            <a:off x="486686" y="1984712"/>
            <a:ext cx="7694788" cy="31392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28" bIns="91428">
            <a:spAutoFit/>
          </a:bodyPr>
          <a:lstStyle/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Plan for obtaining sample from a population</a:t>
            </a: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Technique / procedure a researcher will adopt in selecting sample.</a:t>
            </a:r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endParaRPr lang="en-IN" sz="2400" spc="-1" dirty="0"/>
          </a:p>
          <a:p>
            <a:pPr marL="457154" indent="-412519">
              <a:buClr>
                <a:srgbClr val="000000"/>
              </a:buClr>
              <a:buFont typeface="Arial"/>
              <a:buChar char="●"/>
            </a:pPr>
            <a:r>
              <a:rPr lang="en-IN" sz="2400" spc="-1" dirty="0">
                <a:solidFill>
                  <a:srgbClr val="000000"/>
                </a:solidFill>
                <a:ea typeface="Arial"/>
              </a:rPr>
              <a:t>Sample design is detected before and after a sample is collected.</a:t>
            </a:r>
            <a:endParaRPr lang="en-IN" sz="2400" spc="-1" dirty="0"/>
          </a:p>
          <a:p>
            <a:pPr marL="457154">
              <a:tabLst>
                <a:tab pos="0" algn="l"/>
              </a:tabLst>
            </a:pPr>
            <a:endParaRPr lang="en-IN" sz="2400" spc="-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C79B37-0977-4B41-A48C-BD63F5F3C2FF}"/>
              </a:ext>
            </a:extLst>
          </p:cNvPr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CD6A5D6-C3C0-5B47-B879-312EB884B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D5CE27-874F-CD4B-BB00-C4B92FC69662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Sample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C15A-5608-1441-815E-E95FB2A7023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3DD2FFD355448BFD07A893B4631A6" ma:contentTypeVersion="2" ma:contentTypeDescription="Create a new document." ma:contentTypeScope="" ma:versionID="33ff89b23601ebb4ec9c7faad25fb9c3">
  <xsd:schema xmlns:xsd="http://www.w3.org/2001/XMLSchema" xmlns:xs="http://www.w3.org/2001/XMLSchema" xmlns:p="http://schemas.microsoft.com/office/2006/metadata/properties" xmlns:ns2="8f6f7ef9-2fe2-4c09-973e-7ab18dda2a4e" targetNamespace="http://schemas.microsoft.com/office/2006/metadata/properties" ma:root="true" ma:fieldsID="1618d83e23a4e4bab6431207cc3f2c71" ns2:_="">
    <xsd:import namespace="8f6f7ef9-2fe2-4c09-973e-7ab18dda2a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f7ef9-2fe2-4c09-973e-7ab18dda2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05B7C-A389-453A-A9D1-6C4C4F638507}"/>
</file>

<file path=customXml/itemProps2.xml><?xml version="1.0" encoding="utf-8"?>
<ds:datastoreItem xmlns:ds="http://schemas.openxmlformats.org/officeDocument/2006/customXml" ds:itemID="{DA74EFCE-4C97-4786-9357-737699E84789}"/>
</file>

<file path=customXml/itemProps3.xml><?xml version="1.0" encoding="utf-8"?>
<ds:datastoreItem xmlns:ds="http://schemas.openxmlformats.org/officeDocument/2006/customXml" ds:itemID="{A5420DC0-88F4-40A0-A2AC-7CF428A5F2D6}"/>
</file>

<file path=docProps/app.xml><?xml version="1.0" encoding="utf-8"?>
<Properties xmlns="http://schemas.openxmlformats.org/officeDocument/2006/extended-properties" xmlns:vt="http://schemas.openxmlformats.org/officeDocument/2006/docPropsVTypes">
  <TotalTime>7655</TotalTime>
  <Words>1562</Words>
  <Application>Microsoft Macintosh PowerPoint</Application>
  <PresentationFormat>Widescreen</PresentationFormat>
  <Paragraphs>233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Apple Chancery</vt:lpstr>
      <vt:lpstr>Arial</vt:lpstr>
      <vt:lpstr>Calibri</vt:lpstr>
      <vt:lpstr>Calibri Light</vt:lpstr>
      <vt:lpstr>StarSymbol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Microsoft Office User</cp:lastModifiedBy>
  <cp:revision>270</cp:revision>
  <dcterms:created xsi:type="dcterms:W3CDTF">2019-05-30T23:14:00Z</dcterms:created>
  <dcterms:modified xsi:type="dcterms:W3CDTF">2022-09-05T17:35:46Z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1033-11.2.0.9260</vt:lpwstr>
  </property>
  <property fmtid="{D5CDD505-2E9C-101B-9397-08002B2CF9AE}" pid="3" name="ContentTypeId">
    <vt:lpwstr>0x0101005A03DD2FFD355448BFD07A893B4631A6</vt:lpwstr>
  </property>
</Properties>
</file>